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65" r:id="rId2"/>
    <p:sldId id="257" r:id="rId3"/>
    <p:sldId id="256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130"/>
    <p:restoredTop sz="94631"/>
  </p:normalViewPr>
  <p:slideViewPr>
    <p:cSldViewPr snapToGrid="0" snapToObjects="1">
      <p:cViewPr>
        <p:scale>
          <a:sx n="85" d="100"/>
          <a:sy n="85" d="100"/>
        </p:scale>
        <p:origin x="144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D1D1C2-5E97-8143-85F2-0BD1BE43FF77}" type="datetimeFigureOut">
              <a:rPr lang="en-US" smtClean="0"/>
              <a:t>2/12/19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03D1BD-8899-CC43-A6E3-09322CDA2C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930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703D1BD-8899-CC43-A6E3-09322CDA2CA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4738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9B3F9-11D3-1041-9C03-E911A70F2F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E704D0-4E70-3940-8743-EE6AC306C3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F16486-BDDF-F64B-8F61-3E078E9C4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388CC-0F13-814E-89B7-F6192178716B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0E3C94-1AB6-484F-8B37-1B4E221B6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9001A-90C6-564B-A140-128C77A94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DED38-8699-5445-91F9-D84C441EF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1062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DE8D4-F96F-3C40-8C97-D12F7C78BC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B199E9-6B87-0C46-9F7E-BF2FCF1ABD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FF2BB1-7DAB-ED40-969C-9E17F870F9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388CC-0F13-814E-89B7-F6192178716B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D9FDEF-2E29-774D-BE47-3A55CA627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10C647-4ACB-264A-B6B5-A470EC84D7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DED38-8699-5445-91F9-D84C441EF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613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83EDFB7-BB37-B748-BC62-176BE4900C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64B653-83F0-F049-ABF6-38E98370C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A6E26D-5517-0B49-952E-36FD58CD2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388CC-0F13-814E-89B7-F6192178716B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57FC94-2114-3B4D-8170-971D4605D9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C4268F-63DF-AE4A-ADE5-8CCAA84B2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DED38-8699-5445-91F9-D84C441EF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504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4D4C0-50A6-6345-9A22-10837DAC4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8B93B-BCCE-EF4C-8319-FB2AFF295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4B1F1C-9E11-D849-A19D-46FE9DC04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388CC-0F13-814E-89B7-F6192178716B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5086EF-7C1A-DD46-83CD-F090B5B04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02DBA-C3E6-C246-9BD4-BEF835398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DED38-8699-5445-91F9-D84C441EF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471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4C604-D8C4-524A-8AFB-4969AFE8C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1A1893-9622-E44F-9B00-19CBA62CED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CEBB33-C40E-0D4E-AB0F-3588C068C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388CC-0F13-814E-89B7-F6192178716B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53AEDE-59AC-F149-9700-FF986125F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6A1F1D-4582-8D42-B9DE-E37CE81B2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DED38-8699-5445-91F9-D84C441EF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429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225EEE-6D87-D546-AF41-9E67116EB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BA54F-AA8B-4A4C-8C02-0F2A03CC3F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FE4C27-A2DB-7C42-8CC8-862A226E62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3652AA-893C-F943-8FB5-C728FA171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388CC-0F13-814E-89B7-F6192178716B}" type="datetimeFigureOut">
              <a:rPr lang="en-US" smtClean="0"/>
              <a:t>2/12/19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6D22F6-40CD-E648-A916-09AEE966F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21546D-BFD0-9847-B7D9-699972C06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DED38-8699-5445-91F9-D84C441EF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8592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D33FB-2BFA-9543-925B-3A83BF266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7389BE-25D1-5543-9C01-3799CB44AC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9BFC4AB-FAD4-684E-AF94-49BDA9EABE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8EDC3D-9275-7343-83EF-2572EBCF55C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26E787-292A-684E-86A4-3E5DBFA35B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D6E809-70BE-C847-BBAD-2D52A7207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388CC-0F13-814E-89B7-F6192178716B}" type="datetimeFigureOut">
              <a:rPr lang="en-US" smtClean="0"/>
              <a:t>2/12/19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A5C093-D6E9-EF4B-852B-FDD0E42D2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8998CC-60F1-1D4B-950D-3168246A6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DED38-8699-5445-91F9-D84C441EF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039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28C8E-A85C-FB46-B8F6-8578B9F2AA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9F14AF-E36A-464F-ADCA-7DBFB82F28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388CC-0F13-814E-89B7-F6192178716B}" type="datetimeFigureOut">
              <a:rPr lang="en-US" smtClean="0"/>
              <a:t>2/12/19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181BAA-D425-8A43-9CB0-61D769C91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73AD34-A96B-C24E-B424-31DC8E7B7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DED38-8699-5445-91F9-D84C441EF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4124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E76C44-1CAB-E14A-A294-822750F78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388CC-0F13-814E-89B7-F6192178716B}" type="datetimeFigureOut">
              <a:rPr lang="en-US" smtClean="0"/>
              <a:t>2/12/19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B1A445D-F2C4-CB47-8F19-AB2F2120D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74E0EA-EE23-CC4E-A398-44624A786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DED38-8699-5445-91F9-D84C441EF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61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D8F38-F757-474A-AE2D-70044AAB7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0B052A-B41A-AB45-99C1-B5E69290DA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5116A5-6755-5A45-81A4-C9E71B6771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24F4C7-D36E-D548-AEDE-EF63D15A6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388CC-0F13-814E-89B7-F6192178716B}" type="datetimeFigureOut">
              <a:rPr lang="en-US" smtClean="0"/>
              <a:t>2/12/19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5FBD04-6560-264F-BE73-E9D216E32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DAD361-E449-3545-97DC-CDF3FB9E7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DED38-8699-5445-91F9-D84C441EF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3800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E4EB4-8129-D64C-B66B-22FBDBB44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1E2D64-8760-1E42-9D34-9BB56D155EE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41516F-D1C5-0B4D-B3D6-4B13D2CDBD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99996B-8A65-E746-B98C-17D158841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388CC-0F13-814E-89B7-F6192178716B}" type="datetimeFigureOut">
              <a:rPr lang="en-US" smtClean="0"/>
              <a:t>2/12/19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BA36FF-B6ED-324B-BF5D-1887216E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7A4D0D-6355-C447-B0EC-CD2F83DD5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DED38-8699-5445-91F9-D84C441EF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0813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81D6AD-627B-FC4F-9176-864EB2E1B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257352-FE65-FB43-A371-8891486EC5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80BF19-0483-FA49-A2B7-0F88AA88A0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388CC-0F13-814E-89B7-F6192178716B}" type="datetimeFigureOut">
              <a:rPr lang="en-US" smtClean="0"/>
              <a:t>2/12/19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5DEB2B-AF67-B44F-BDF4-D3FF4D312A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148C1B-9BF5-8C48-AE0D-A1545E3161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DDED38-8699-5445-91F9-D84C441EF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4443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ls.st/LDM-612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ZwickyTransientFacility/alert_stream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990276-2F7D-9641-A266-BEA5631C2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2243164"/>
          </a:xfrm>
        </p:spPr>
        <p:txBody>
          <a:bodyPr>
            <a:normAutofit/>
          </a:bodyPr>
          <a:lstStyle/>
          <a:p>
            <a:pPr algn="ctr"/>
            <a:r>
              <a:rPr lang="en-GB" b="1" dirty="0"/>
              <a:t>Scaling up from ZTF to LSST </a:t>
            </a:r>
            <a:br>
              <a:rPr lang="en-GB" dirty="0"/>
            </a:br>
            <a:r>
              <a:rPr lang="en-GB" sz="3200" i="1" dirty="0"/>
              <a:t>“Guidelines for Community Brokers”</a:t>
            </a:r>
            <a:br>
              <a:rPr lang="en-GB" sz="3200" i="1" dirty="0"/>
            </a:br>
            <a:r>
              <a:rPr lang="en-GB" sz="2400" dirty="0">
                <a:hlinkClick r:id="rId2"/>
              </a:rPr>
              <a:t>http://ls.st/LDM-612</a:t>
            </a:r>
            <a:endParaRPr lang="en-US" i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F7ACB1-240C-574C-B95B-4339AA0A92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38269"/>
            <a:ext cx="10515600" cy="3538694"/>
          </a:xfrm>
        </p:spPr>
        <p:txBody>
          <a:bodyPr/>
          <a:lstStyle/>
          <a:p>
            <a:r>
              <a:rPr lang="en-GB" dirty="0"/>
              <a:t>Required Technical Resources </a:t>
            </a:r>
          </a:p>
          <a:p>
            <a:pPr lvl="1"/>
            <a:r>
              <a:rPr lang="en-GB" dirty="0"/>
              <a:t>Large inbound and outbound network bandwidth (a few TB/night)</a:t>
            </a:r>
          </a:p>
          <a:p>
            <a:pPr lvl="1"/>
            <a:r>
              <a:rPr lang="en-GB" dirty="0"/>
              <a:t>Petabytes of disk capacity</a:t>
            </a:r>
          </a:p>
          <a:p>
            <a:pPr lvl="1"/>
            <a:r>
              <a:rPr lang="en-GB" dirty="0"/>
              <a:t>Databases capable of handling billions of sources</a:t>
            </a:r>
          </a:p>
          <a:p>
            <a:pPr lvl="1"/>
            <a:r>
              <a:rPr lang="en-GB" dirty="0"/>
              <a:t>Compute resources to handle sophisticated classification and filtering tasks in real time</a:t>
            </a:r>
          </a:p>
        </p:txBody>
      </p:sp>
    </p:spTree>
    <p:extLst>
      <p:ext uri="{BB962C8B-B14F-4D97-AF65-F5344CB8AC3E}">
        <p14:creationId xmlns:p14="http://schemas.microsoft.com/office/powerpoint/2010/main" val="1625239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E34E059-56B7-4046-95A6-61716C5091FC}"/>
              </a:ext>
            </a:extLst>
          </p:cNvPr>
          <p:cNvSpPr txBox="1"/>
          <p:nvPr/>
        </p:nvSpPr>
        <p:spPr>
          <a:xfrm>
            <a:off x="4149073" y="1276076"/>
            <a:ext cx="1086964" cy="8925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Input:</a:t>
            </a:r>
          </a:p>
          <a:p>
            <a:r>
              <a:rPr lang="en-US" sz="3200" dirty="0"/>
              <a:t>Kafka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DBC7C1-1832-474F-887C-AB12E5925F5A}"/>
              </a:ext>
            </a:extLst>
          </p:cNvPr>
          <p:cNvSpPr txBox="1"/>
          <p:nvPr/>
        </p:nvSpPr>
        <p:spPr>
          <a:xfrm>
            <a:off x="4278138" y="4098030"/>
            <a:ext cx="1428596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Users:</a:t>
            </a:r>
          </a:p>
          <a:p>
            <a:r>
              <a:rPr lang="en-US" sz="3200" dirty="0"/>
              <a:t>Apache</a:t>
            </a:r>
          </a:p>
          <a:p>
            <a:r>
              <a:rPr lang="en-US" sz="3200" dirty="0"/>
              <a:t>Django</a:t>
            </a:r>
          </a:p>
          <a:p>
            <a:r>
              <a:rPr lang="en-US" sz="3200" dirty="0" err="1"/>
              <a:t>Jupyter</a:t>
            </a:r>
            <a:endParaRPr lang="en-US" sz="3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86D57C-7602-4D47-8077-6DEE65270BBE}"/>
              </a:ext>
            </a:extLst>
          </p:cNvPr>
          <p:cNvSpPr txBox="1"/>
          <p:nvPr/>
        </p:nvSpPr>
        <p:spPr>
          <a:xfrm>
            <a:off x="9959232" y="1203888"/>
            <a:ext cx="1373709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Compute</a:t>
            </a:r>
            <a:r>
              <a:rPr lang="en-US" i="1" dirty="0"/>
              <a:t>:</a:t>
            </a:r>
          </a:p>
          <a:p>
            <a:r>
              <a:rPr lang="en-US" sz="3200" dirty="0"/>
              <a:t>Python</a:t>
            </a:r>
          </a:p>
          <a:p>
            <a:r>
              <a:rPr lang="en-US" sz="3200" dirty="0"/>
              <a:t>Docker</a:t>
            </a:r>
          </a:p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Spark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EE8E93-CEAC-0F4B-A724-6F9E2031402F}"/>
              </a:ext>
            </a:extLst>
          </p:cNvPr>
          <p:cNvSpPr txBox="1"/>
          <p:nvPr/>
        </p:nvSpPr>
        <p:spPr>
          <a:xfrm>
            <a:off x="9894574" y="4214698"/>
            <a:ext cx="1920269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/>
              <a:t>Store:</a:t>
            </a:r>
          </a:p>
          <a:p>
            <a:r>
              <a:rPr lang="en-US" sz="3200" dirty="0"/>
              <a:t>MySQL</a:t>
            </a:r>
          </a:p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Cassandra</a:t>
            </a:r>
          </a:p>
          <a:p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Kafka streams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9D47745-5092-2E49-BE4D-4ADA509682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190" y="4141780"/>
            <a:ext cx="3382881" cy="2245165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0CD100D-85B4-344F-BE78-5B5FA31C0B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0277" y="1109094"/>
            <a:ext cx="3574987" cy="254850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D6BF961-4105-8A4F-A6EB-0B8F300CE2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365" y="1094508"/>
            <a:ext cx="3334512" cy="250256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D41425F-3F24-5849-B23E-02A99DAE72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4274" y="4073237"/>
            <a:ext cx="3500890" cy="232809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8A0952C5-7579-9B47-9F33-A831740C1724}"/>
              </a:ext>
            </a:extLst>
          </p:cNvPr>
          <p:cNvSpPr txBox="1"/>
          <p:nvPr/>
        </p:nvSpPr>
        <p:spPr>
          <a:xfrm>
            <a:off x="4488873" y="263237"/>
            <a:ext cx="20651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u="sng" dirty="0"/>
              <a:t>Technologies</a:t>
            </a:r>
          </a:p>
        </p:txBody>
      </p:sp>
    </p:spTree>
    <p:extLst>
      <p:ext uri="{BB962C8B-B14F-4D97-AF65-F5344CB8AC3E}">
        <p14:creationId xmlns:p14="http://schemas.microsoft.com/office/powerpoint/2010/main" val="4032359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Magnetic Disk 35">
            <a:extLst>
              <a:ext uri="{FF2B5EF4-FFF2-40B4-BE49-F238E27FC236}">
                <a16:creationId xmlns:a16="http://schemas.microsoft.com/office/drawing/2014/main" id="{2FFDB03B-655F-3E4B-BAFA-07D4963D74EE}"/>
              </a:ext>
            </a:extLst>
          </p:cNvPr>
          <p:cNvSpPr/>
          <p:nvPr/>
        </p:nvSpPr>
        <p:spPr>
          <a:xfrm>
            <a:off x="6466215" y="4272723"/>
            <a:ext cx="1504335" cy="898883"/>
          </a:xfrm>
          <a:prstGeom prst="flowChartMagneticDisk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Crossmatch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RDBMS</a:t>
            </a:r>
          </a:p>
        </p:txBody>
      </p:sp>
      <p:sp>
        <p:nvSpPr>
          <p:cNvPr id="39" name="Left Arrow 38">
            <a:extLst>
              <a:ext uri="{FF2B5EF4-FFF2-40B4-BE49-F238E27FC236}">
                <a16:creationId xmlns:a16="http://schemas.microsoft.com/office/drawing/2014/main" id="{9CAE6DEC-7743-1F4C-BD76-2F3A608F9316}"/>
              </a:ext>
            </a:extLst>
          </p:cNvPr>
          <p:cNvSpPr/>
          <p:nvPr/>
        </p:nvSpPr>
        <p:spPr>
          <a:xfrm>
            <a:off x="8064708" y="4137285"/>
            <a:ext cx="1019332" cy="179882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75B6BE-FBC5-5D43-82ED-66EFDAB2A3EB}"/>
              </a:ext>
            </a:extLst>
          </p:cNvPr>
          <p:cNvSpPr/>
          <p:nvPr/>
        </p:nvSpPr>
        <p:spPr>
          <a:xfrm>
            <a:off x="2867124" y="1130366"/>
            <a:ext cx="958644" cy="921037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head</a:t>
            </a:r>
          </a:p>
        </p:txBody>
      </p:sp>
      <p:sp>
        <p:nvSpPr>
          <p:cNvPr id="16" name="Magnetic Disk 15">
            <a:extLst>
              <a:ext uri="{FF2B5EF4-FFF2-40B4-BE49-F238E27FC236}">
                <a16:creationId xmlns:a16="http://schemas.microsoft.com/office/drawing/2014/main" id="{F7764DA8-FB75-C849-9D8E-F22C64E06A4F}"/>
              </a:ext>
            </a:extLst>
          </p:cNvPr>
          <p:cNvSpPr/>
          <p:nvPr/>
        </p:nvSpPr>
        <p:spPr>
          <a:xfrm>
            <a:off x="6448727" y="3595667"/>
            <a:ext cx="1504335" cy="856411"/>
          </a:xfrm>
          <a:prstGeom prst="flowChartMagneticDisk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Objects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RDBMS</a:t>
            </a:r>
          </a:p>
        </p:txBody>
      </p:sp>
      <p:sp>
        <p:nvSpPr>
          <p:cNvPr id="17" name="Magnetic Disk 16">
            <a:extLst>
              <a:ext uri="{FF2B5EF4-FFF2-40B4-BE49-F238E27FC236}">
                <a16:creationId xmlns:a16="http://schemas.microsoft.com/office/drawing/2014/main" id="{3611C79D-75E0-EE44-BCF7-66FE4A19B9E6}"/>
              </a:ext>
            </a:extLst>
          </p:cNvPr>
          <p:cNvSpPr/>
          <p:nvPr/>
        </p:nvSpPr>
        <p:spPr>
          <a:xfrm>
            <a:off x="2671716" y="3028816"/>
            <a:ext cx="1504335" cy="1017639"/>
          </a:xfrm>
          <a:prstGeom prst="flowChartMagneticDisk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Image cutout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files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BA01EA79-2FDB-AE4F-B3EB-FDC3F4C78550}"/>
              </a:ext>
            </a:extLst>
          </p:cNvPr>
          <p:cNvSpPr/>
          <p:nvPr/>
        </p:nvSpPr>
        <p:spPr>
          <a:xfrm>
            <a:off x="1525837" y="1445922"/>
            <a:ext cx="1329587" cy="223657"/>
          </a:xfrm>
          <a:prstGeom prst="rightArrow">
            <a:avLst>
              <a:gd name="adj1" fmla="val 50000"/>
              <a:gd name="adj2" fmla="val 13118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Bent Arrow 26">
            <a:extLst>
              <a:ext uri="{FF2B5EF4-FFF2-40B4-BE49-F238E27FC236}">
                <a16:creationId xmlns:a16="http://schemas.microsoft.com/office/drawing/2014/main" id="{60404EBF-0C0D-8745-98BB-98921A7807C8}"/>
              </a:ext>
            </a:extLst>
          </p:cNvPr>
          <p:cNvSpPr/>
          <p:nvPr/>
        </p:nvSpPr>
        <p:spPr>
          <a:xfrm rot="5400000">
            <a:off x="5103273" y="306423"/>
            <a:ext cx="869429" cy="3404523"/>
          </a:xfrm>
          <a:prstGeom prst="bentArrow">
            <a:avLst>
              <a:gd name="adj1" fmla="val 4239"/>
              <a:gd name="adj2" fmla="val 14506"/>
              <a:gd name="adj3" fmla="val 34877"/>
              <a:gd name="adj4" fmla="val 4375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Curved Left Arrow 28">
            <a:extLst>
              <a:ext uri="{FF2B5EF4-FFF2-40B4-BE49-F238E27FC236}">
                <a16:creationId xmlns:a16="http://schemas.microsoft.com/office/drawing/2014/main" id="{E5367527-0939-1644-AE02-CCE767FF8FF8}"/>
              </a:ext>
            </a:extLst>
          </p:cNvPr>
          <p:cNvSpPr/>
          <p:nvPr/>
        </p:nvSpPr>
        <p:spPr>
          <a:xfrm flipH="1">
            <a:off x="2053653" y="3379471"/>
            <a:ext cx="598594" cy="502981"/>
          </a:xfrm>
          <a:prstGeom prst="curvedLeftArrow">
            <a:avLst>
              <a:gd name="adj1" fmla="val 9874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Curved Left Arrow 29">
            <a:extLst>
              <a:ext uri="{FF2B5EF4-FFF2-40B4-BE49-F238E27FC236}">
                <a16:creationId xmlns:a16="http://schemas.microsoft.com/office/drawing/2014/main" id="{08D3D1A0-6D94-3549-8ADF-4898D468EA31}"/>
              </a:ext>
            </a:extLst>
          </p:cNvPr>
          <p:cNvSpPr/>
          <p:nvPr/>
        </p:nvSpPr>
        <p:spPr>
          <a:xfrm flipH="1">
            <a:off x="5397473" y="3236527"/>
            <a:ext cx="992660" cy="984421"/>
          </a:xfrm>
          <a:prstGeom prst="curvedLeftArrow">
            <a:avLst>
              <a:gd name="adj1" fmla="val 4773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889E7A08-E7C6-2147-88D8-866AB292FD2A}"/>
              </a:ext>
            </a:extLst>
          </p:cNvPr>
          <p:cNvSpPr/>
          <p:nvPr/>
        </p:nvSpPr>
        <p:spPr>
          <a:xfrm>
            <a:off x="4535961" y="3129799"/>
            <a:ext cx="1282947" cy="73766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Update objects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EA0D418-D6C9-4942-A924-4DC8495AF25C}"/>
              </a:ext>
            </a:extLst>
          </p:cNvPr>
          <p:cNvSpPr/>
          <p:nvPr/>
        </p:nvSpPr>
        <p:spPr>
          <a:xfrm>
            <a:off x="1447043" y="3221021"/>
            <a:ext cx="696754" cy="617473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FITS to jpeg</a:t>
            </a:r>
          </a:p>
        </p:txBody>
      </p:sp>
      <p:sp>
        <p:nvSpPr>
          <p:cNvPr id="9" name="Magnetic Disk 8">
            <a:extLst>
              <a:ext uri="{FF2B5EF4-FFF2-40B4-BE49-F238E27FC236}">
                <a16:creationId xmlns:a16="http://schemas.microsoft.com/office/drawing/2014/main" id="{BDBD8D47-8655-004C-BC49-226CF9DFED1E}"/>
              </a:ext>
            </a:extLst>
          </p:cNvPr>
          <p:cNvSpPr/>
          <p:nvPr/>
        </p:nvSpPr>
        <p:spPr>
          <a:xfrm>
            <a:off x="6439028" y="2443397"/>
            <a:ext cx="1504335" cy="1343070"/>
          </a:xfrm>
          <a:prstGeom prst="flowChartMagneticDisk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Detections</a:t>
            </a:r>
          </a:p>
          <a:p>
            <a:pPr algn="ctr"/>
            <a:r>
              <a:rPr lang="en-US" dirty="0">
                <a:solidFill>
                  <a:schemeClr val="tx1"/>
                </a:solidFill>
              </a:rPr>
              <a:t>RDBMS</a:t>
            </a:r>
          </a:p>
        </p:txBody>
      </p:sp>
      <p:sp>
        <p:nvSpPr>
          <p:cNvPr id="34" name="Down Arrow 33">
            <a:extLst>
              <a:ext uri="{FF2B5EF4-FFF2-40B4-BE49-F238E27FC236}">
                <a16:creationId xmlns:a16="http://schemas.microsoft.com/office/drawing/2014/main" id="{FBA020AC-53D8-544D-8091-E1BE5246D77A}"/>
              </a:ext>
            </a:extLst>
          </p:cNvPr>
          <p:cNvSpPr/>
          <p:nvPr/>
        </p:nvSpPr>
        <p:spPr>
          <a:xfrm>
            <a:off x="3267856" y="2053653"/>
            <a:ext cx="194872" cy="95937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1EC27FA-7530-AC43-A457-276A425D826D}"/>
              </a:ext>
            </a:extLst>
          </p:cNvPr>
          <p:cNvGrpSpPr/>
          <p:nvPr/>
        </p:nvGrpSpPr>
        <p:grpSpPr>
          <a:xfrm>
            <a:off x="8679306" y="2904945"/>
            <a:ext cx="1918740" cy="1592104"/>
            <a:chOff x="8643267" y="2695083"/>
            <a:chExt cx="1744915" cy="1592104"/>
          </a:xfrm>
        </p:grpSpPr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4542964E-5EFD-524E-B8E4-A7125A68F9E1}"/>
                </a:ext>
              </a:extLst>
            </p:cNvPr>
            <p:cNvSpPr/>
            <p:nvPr/>
          </p:nvSpPr>
          <p:spPr>
            <a:xfrm>
              <a:off x="8643267" y="2695083"/>
              <a:ext cx="1067862" cy="57776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6DB4116F-CAAF-5841-9A92-F3C81558131D}"/>
                </a:ext>
              </a:extLst>
            </p:cNvPr>
            <p:cNvSpPr/>
            <p:nvPr/>
          </p:nvSpPr>
          <p:spPr>
            <a:xfrm>
              <a:off x="8795667" y="2847483"/>
              <a:ext cx="1067862" cy="57776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CA58E26-3A68-C64E-9BF0-B6A108C5D6DC}"/>
                </a:ext>
              </a:extLst>
            </p:cNvPr>
            <p:cNvSpPr/>
            <p:nvPr/>
          </p:nvSpPr>
          <p:spPr>
            <a:xfrm>
              <a:off x="8948067" y="2999883"/>
              <a:ext cx="1067862" cy="577769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D77B0685-C46D-B441-9C2B-8D67DF5003EC}"/>
                </a:ext>
              </a:extLst>
            </p:cNvPr>
            <p:cNvSpPr/>
            <p:nvPr/>
          </p:nvSpPr>
          <p:spPr>
            <a:xfrm>
              <a:off x="9095469" y="3177267"/>
              <a:ext cx="1292713" cy="1109920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>
                  <a:solidFill>
                    <a:schemeClr val="tx1"/>
                  </a:solidFill>
                </a:rPr>
                <a:t>Watchlists</a:t>
              </a:r>
              <a:endParaRPr lang="en-US" dirty="0">
                <a:solidFill>
                  <a:schemeClr val="tx1"/>
                </a:solidFill>
              </a:endParaRPr>
            </a:p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Alerts</a:t>
              </a:r>
            </a:p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Streams</a:t>
              </a:r>
            </a:p>
            <a:p>
              <a:pPr algn="ctr"/>
              <a:r>
                <a:rPr lang="en-US" dirty="0">
                  <a:solidFill>
                    <a:schemeClr val="bg2">
                      <a:lumMod val="50000"/>
                    </a:schemeClr>
                  </a:solidFill>
                </a:rPr>
                <a:t>ML code</a:t>
              </a:r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D4459E42-C12F-064D-8C02-CBD235523F17}"/>
              </a:ext>
            </a:extLst>
          </p:cNvPr>
          <p:cNvSpPr txBox="1"/>
          <p:nvPr/>
        </p:nvSpPr>
        <p:spPr>
          <a:xfrm>
            <a:off x="2285906" y="2626694"/>
            <a:ext cx="766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1.5 TB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BCEAE81-E413-F645-861B-B0032B5D362A}"/>
              </a:ext>
            </a:extLst>
          </p:cNvPr>
          <p:cNvSpPr txBox="1"/>
          <p:nvPr/>
        </p:nvSpPr>
        <p:spPr>
          <a:xfrm>
            <a:off x="1081791" y="1711376"/>
            <a:ext cx="1239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1.5 MB/sec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486E64B-D4A7-E743-8158-3004D6FC764C}"/>
              </a:ext>
            </a:extLst>
          </p:cNvPr>
          <p:cNvSpPr txBox="1"/>
          <p:nvPr/>
        </p:nvSpPr>
        <p:spPr>
          <a:xfrm>
            <a:off x="5413948" y="2146092"/>
            <a:ext cx="11189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30 </a:t>
            </a:r>
            <a:r>
              <a:rPr lang="en-US" dirty="0" err="1">
                <a:solidFill>
                  <a:srgbClr val="FF0000"/>
                </a:solidFill>
              </a:rPr>
              <a:t>Mrows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30 GB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53E9CE0-DE0E-D446-BB46-005360D97AD2}"/>
              </a:ext>
            </a:extLst>
          </p:cNvPr>
          <p:cNvSpPr txBox="1"/>
          <p:nvPr/>
        </p:nvSpPr>
        <p:spPr>
          <a:xfrm>
            <a:off x="2878112" y="5966085"/>
            <a:ext cx="6955436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Users using web and </a:t>
            </a:r>
            <a:r>
              <a:rPr lang="en-US" dirty="0" err="1"/>
              <a:t>jupyter</a:t>
            </a:r>
            <a:endParaRPr lang="en-US" dirty="0"/>
          </a:p>
        </p:txBody>
      </p:sp>
      <p:sp>
        <p:nvSpPr>
          <p:cNvPr id="59" name="Left-Right Arrow 58">
            <a:extLst>
              <a:ext uri="{FF2B5EF4-FFF2-40B4-BE49-F238E27FC236}">
                <a16:creationId xmlns:a16="http://schemas.microsoft.com/office/drawing/2014/main" id="{8AD95841-DCFF-A243-8C1A-4C31DEA96766}"/>
              </a:ext>
            </a:extLst>
          </p:cNvPr>
          <p:cNvSpPr/>
          <p:nvPr/>
        </p:nvSpPr>
        <p:spPr>
          <a:xfrm rot="16200000">
            <a:off x="8823831" y="5042069"/>
            <a:ext cx="1254934" cy="404734"/>
          </a:xfrm>
          <a:prstGeom prst="leftRightArrow">
            <a:avLst/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ight Arrow 59">
            <a:extLst>
              <a:ext uri="{FF2B5EF4-FFF2-40B4-BE49-F238E27FC236}">
                <a16:creationId xmlns:a16="http://schemas.microsoft.com/office/drawing/2014/main" id="{A2B19DA7-F79C-6E4A-B2C9-0CBD7AAC6263}"/>
              </a:ext>
            </a:extLst>
          </p:cNvPr>
          <p:cNvSpPr/>
          <p:nvPr/>
        </p:nvSpPr>
        <p:spPr>
          <a:xfrm rot="16200000" flipH="1" flipV="1">
            <a:off x="2769843" y="4775553"/>
            <a:ext cx="1483044" cy="448316"/>
          </a:xfrm>
          <a:prstGeom prst="rightArrow">
            <a:avLst>
              <a:gd name="adj1" fmla="val 50000"/>
              <a:gd name="adj2" fmla="val 74629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6113B8B0-0072-B944-B537-914C4F07A392}"/>
              </a:ext>
            </a:extLst>
          </p:cNvPr>
          <p:cNvSpPr txBox="1"/>
          <p:nvPr/>
        </p:nvSpPr>
        <p:spPr>
          <a:xfrm>
            <a:off x="1484026" y="449705"/>
            <a:ext cx="8754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err="1"/>
              <a:t>Lasair</a:t>
            </a:r>
            <a:r>
              <a:rPr lang="en-US" sz="3600" dirty="0"/>
              <a:t> Flow</a:t>
            </a:r>
            <a:endParaRPr lang="en-US" sz="3200" b="1" i="1" u="sng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75B41E9-2968-8647-802D-B5905AF381AA}"/>
              </a:ext>
            </a:extLst>
          </p:cNvPr>
          <p:cNvSpPr txBox="1"/>
          <p:nvPr/>
        </p:nvSpPr>
        <p:spPr>
          <a:xfrm>
            <a:off x="8958806" y="1875100"/>
            <a:ext cx="28612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(in red: ZTF numbers after 6 months)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BBC42322-55DC-0A46-9095-1E5A2819B566}"/>
              </a:ext>
            </a:extLst>
          </p:cNvPr>
          <p:cNvSpPr txBox="1"/>
          <p:nvPr/>
        </p:nvSpPr>
        <p:spPr>
          <a:xfrm>
            <a:off x="8970380" y="1597306"/>
            <a:ext cx="1913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ZTF = “LSST-alpha”</a:t>
            </a:r>
          </a:p>
        </p:txBody>
      </p:sp>
      <p:sp>
        <p:nvSpPr>
          <p:cNvPr id="38" name="Curved Left Arrow 37">
            <a:extLst>
              <a:ext uri="{FF2B5EF4-FFF2-40B4-BE49-F238E27FC236}">
                <a16:creationId xmlns:a16="http://schemas.microsoft.com/office/drawing/2014/main" id="{38182D2C-D98B-1542-8DD1-963DC27DC60C}"/>
              </a:ext>
            </a:extLst>
          </p:cNvPr>
          <p:cNvSpPr/>
          <p:nvPr/>
        </p:nvSpPr>
        <p:spPr>
          <a:xfrm flipH="1">
            <a:off x="5399972" y="4093464"/>
            <a:ext cx="992660" cy="984421"/>
          </a:xfrm>
          <a:prstGeom prst="curvedLeftArrow">
            <a:avLst>
              <a:gd name="adj1" fmla="val 4773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1748EB5-7FB1-1740-B174-784C108BC333}"/>
              </a:ext>
            </a:extLst>
          </p:cNvPr>
          <p:cNvSpPr/>
          <p:nvPr/>
        </p:nvSpPr>
        <p:spPr>
          <a:xfrm>
            <a:off x="4553449" y="4241571"/>
            <a:ext cx="1282947" cy="555282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Sherlock</a:t>
            </a:r>
          </a:p>
        </p:txBody>
      </p:sp>
      <p:sp>
        <p:nvSpPr>
          <p:cNvPr id="40" name="Right Arrow 39">
            <a:extLst>
              <a:ext uri="{FF2B5EF4-FFF2-40B4-BE49-F238E27FC236}">
                <a16:creationId xmlns:a16="http://schemas.microsoft.com/office/drawing/2014/main" id="{3CFBEF79-C6ED-6B43-AB0E-A39F868C4F22}"/>
              </a:ext>
            </a:extLst>
          </p:cNvPr>
          <p:cNvSpPr/>
          <p:nvPr/>
        </p:nvSpPr>
        <p:spPr>
          <a:xfrm rot="16200000" flipH="1" flipV="1">
            <a:off x="6920893" y="5356449"/>
            <a:ext cx="569230" cy="440185"/>
          </a:xfrm>
          <a:prstGeom prst="rightArrow">
            <a:avLst>
              <a:gd name="adj1" fmla="val 50000"/>
              <a:gd name="adj2" fmla="val 74629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654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F0844-CEFA-BD4D-9529-7BBDCDD6E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Tasks </a:t>
            </a:r>
            <a:r>
              <a:rPr lang="en-US" sz="3200" b="1" dirty="0">
                <a:solidFill>
                  <a:srgbClr val="FF0000"/>
                </a:solidFill>
              </a:rPr>
              <a:t>and Actions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365E8-6A76-C84A-AB37-4449B78AB7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1364" y="1867189"/>
            <a:ext cx="10515600" cy="4351338"/>
          </a:xfrm>
        </p:spPr>
        <p:txBody>
          <a:bodyPr/>
          <a:lstStyle/>
          <a:p>
            <a:pPr marL="285750" indent="-285750"/>
            <a:r>
              <a:rPr lang="en-US" sz="3600" dirty="0"/>
              <a:t>Input flow </a:t>
            </a:r>
          </a:p>
          <a:p>
            <a:pPr marL="285750" indent="-285750"/>
            <a:r>
              <a:rPr lang="en-US" sz="3600" dirty="0"/>
              <a:t>Image processing</a:t>
            </a:r>
          </a:p>
          <a:p>
            <a:pPr marL="285750" indent="-285750"/>
            <a:r>
              <a:rPr lang="en-US" sz="3600" dirty="0"/>
              <a:t>Object join</a:t>
            </a:r>
          </a:p>
          <a:p>
            <a:pPr marL="285750" indent="-285750"/>
            <a:r>
              <a:rPr lang="en-US" sz="3600" dirty="0" err="1"/>
              <a:t>Lightcurves</a:t>
            </a:r>
            <a:endParaRPr lang="en-US" sz="3600" dirty="0"/>
          </a:p>
          <a:p>
            <a:pPr marL="285750" indent="-285750"/>
            <a:r>
              <a:rPr lang="en-US" sz="3600" dirty="0"/>
              <a:t>Crossmatch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51477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82B34-B832-3445-BE7E-51AB6E52E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Input flow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DEFEA-C8CD-D842-9645-900A86C3B3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Mirror-maker gets 20 Mbyte/sec</a:t>
            </a:r>
          </a:p>
          <a:p>
            <a:pPr lvl="1"/>
            <a:r>
              <a:rPr lang="en-US" dirty="0"/>
              <a:t>Reading from here gets 60-80% completion</a:t>
            </a:r>
          </a:p>
          <a:p>
            <a:r>
              <a:rPr lang="en-US" dirty="0"/>
              <a:t>Alert-stream in Docker gets 1 Mbyte/sec</a:t>
            </a:r>
          </a:p>
          <a:p>
            <a:pPr lvl="1"/>
            <a:r>
              <a:rPr lang="en-US" dirty="0">
                <a:hlinkClick r:id="rId2"/>
              </a:rPr>
              <a:t>https://github.com/ZwickyTransientFacility/alert_stream</a:t>
            </a:r>
            <a:endParaRPr lang="en-US" dirty="0"/>
          </a:p>
          <a:p>
            <a:pPr lvl="1"/>
            <a:r>
              <a:rPr lang="en-US" dirty="0"/>
              <a:t>Completes to 99.9%</a:t>
            </a:r>
          </a:p>
          <a:p>
            <a:pPr lvl="1"/>
            <a:r>
              <a:rPr lang="en-US" dirty="0"/>
              <a:t>(Even with no database insert)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Multi-threading? Multiple containers?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How to control completion?</a:t>
            </a:r>
          </a:p>
        </p:txBody>
      </p:sp>
    </p:spTree>
    <p:extLst>
      <p:ext uri="{BB962C8B-B14F-4D97-AF65-F5344CB8AC3E}">
        <p14:creationId xmlns:p14="http://schemas.microsoft.com/office/powerpoint/2010/main" val="2004212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1DDD8-9ABD-554E-9492-4EEC7B574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CC210F-010C-C948-8FFF-CD81802DC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3 FITS </a:t>
            </a:r>
            <a:r>
              <a:rPr lang="en-US" dirty="0">
                <a:sym typeface="Wingdings" pitchFamily="2" charset="2"/>
              </a:rPr>
              <a:t> 1 JPEG</a:t>
            </a:r>
          </a:p>
          <a:p>
            <a:pPr lvl="1"/>
            <a:r>
              <a:rPr lang="en-US" dirty="0">
                <a:sym typeface="Wingdings" pitchFamily="2" charset="2"/>
              </a:rPr>
              <a:t>Runs at 100 per second</a:t>
            </a:r>
          </a:p>
          <a:p>
            <a:pPr lvl="2"/>
            <a:r>
              <a:rPr lang="en-US" dirty="0">
                <a:sym typeface="Wingdings" pitchFamily="2" charset="2"/>
              </a:rPr>
              <a:t>Filesystem to filesystem</a:t>
            </a:r>
          </a:p>
          <a:p>
            <a:pPr lvl="2"/>
            <a:r>
              <a:rPr lang="en-US" dirty="0">
                <a:solidFill>
                  <a:srgbClr val="FF0000"/>
                </a:solidFill>
                <a:sym typeface="Wingdings" pitchFamily="2" charset="2"/>
              </a:rPr>
              <a:t>How to make this parallel</a:t>
            </a:r>
          </a:p>
          <a:p>
            <a:pPr lvl="1"/>
            <a:r>
              <a:rPr lang="en-US" dirty="0">
                <a:sym typeface="Wingdings" pitchFamily="2" charset="2"/>
              </a:rPr>
              <a:t>Faster with blobs in database?</a:t>
            </a:r>
          </a:p>
          <a:p>
            <a:pPr lvl="2"/>
            <a:r>
              <a:rPr lang="en-US" dirty="0">
                <a:sym typeface="Wingdings" pitchFamily="2" charset="2"/>
              </a:rPr>
              <a:t>Assume filesystem is bottleneck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233322A-BAFC-994C-BB8C-ADFF1938C7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6689" y="1761490"/>
            <a:ext cx="4599575" cy="160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409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A879D-D5DF-A146-8CF9-F1F6CE301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join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2D228E-CF40-8F4F-A46B-892E7744A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4840" y="1810385"/>
            <a:ext cx="6979920" cy="4351338"/>
          </a:xfrm>
        </p:spPr>
        <p:txBody>
          <a:bodyPr/>
          <a:lstStyle/>
          <a:p>
            <a:r>
              <a:rPr lang="en-US" dirty="0"/>
              <a:t>Each new detection </a:t>
            </a:r>
          </a:p>
          <a:p>
            <a:pPr lvl="1"/>
            <a:r>
              <a:rPr lang="en-US" dirty="0"/>
              <a:t>Causes stale=1 on its object</a:t>
            </a:r>
          </a:p>
          <a:p>
            <a:r>
              <a:rPr lang="en-US" dirty="0"/>
              <a:t>Post process</a:t>
            </a:r>
          </a:p>
          <a:p>
            <a:pPr lvl="1"/>
            <a:r>
              <a:rPr lang="en-US" dirty="0"/>
              <a:t>Get list of all detections that belong to stale objects, order by object, time</a:t>
            </a:r>
          </a:p>
          <a:p>
            <a:pPr lvl="1"/>
            <a:r>
              <a:rPr lang="en-US" dirty="0"/>
              <a:t>Process all stale objects</a:t>
            </a:r>
          </a:p>
          <a:p>
            <a:r>
              <a:rPr lang="en-US" dirty="0"/>
              <a:t>Query to get list takes 10 minutes! </a:t>
            </a:r>
          </a:p>
          <a:p>
            <a:pPr lvl="1"/>
            <a:r>
              <a:rPr lang="en-US" dirty="0"/>
              <a:t>for 10,000 stale objects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Need to speed up this query</a:t>
            </a:r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9FF771F5-A4AD-FA49-9756-4AA29735446A}"/>
              </a:ext>
            </a:extLst>
          </p:cNvPr>
          <p:cNvGrpSpPr/>
          <p:nvPr/>
        </p:nvGrpSpPr>
        <p:grpSpPr>
          <a:xfrm>
            <a:off x="7376160" y="1798320"/>
            <a:ext cx="4160520" cy="4410611"/>
            <a:chOff x="6493624" y="1798320"/>
            <a:chExt cx="5043056" cy="4410611"/>
          </a:xfrm>
        </p:grpSpPr>
        <p:sp>
          <p:nvSpPr>
            <p:cNvPr id="4" name="Magnetic Disk 3">
              <a:extLst>
                <a:ext uri="{FF2B5EF4-FFF2-40B4-BE49-F238E27FC236}">
                  <a16:creationId xmlns:a16="http://schemas.microsoft.com/office/drawing/2014/main" id="{9F7A885F-2ADF-7542-BF2A-0E39E2801564}"/>
                </a:ext>
              </a:extLst>
            </p:cNvPr>
            <p:cNvSpPr/>
            <p:nvPr/>
          </p:nvSpPr>
          <p:spPr>
            <a:xfrm>
              <a:off x="7467600" y="1798320"/>
              <a:ext cx="2987040" cy="853440"/>
            </a:xfrm>
            <a:prstGeom prst="flowChartMagneticDisk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detections</a:t>
              </a:r>
            </a:p>
          </p:txBody>
        </p:sp>
        <p:sp>
          <p:nvSpPr>
            <p:cNvPr id="5" name="Magnetic Disk 4">
              <a:extLst>
                <a:ext uri="{FF2B5EF4-FFF2-40B4-BE49-F238E27FC236}">
                  <a16:creationId xmlns:a16="http://schemas.microsoft.com/office/drawing/2014/main" id="{B0743A77-C5EB-BC4D-A501-D39B0E9A0720}"/>
                </a:ext>
              </a:extLst>
            </p:cNvPr>
            <p:cNvSpPr/>
            <p:nvPr/>
          </p:nvSpPr>
          <p:spPr>
            <a:xfrm>
              <a:off x="6493624" y="5002876"/>
              <a:ext cx="5043056" cy="483524"/>
            </a:xfrm>
            <a:prstGeom prst="flowChartMagneticDisk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objects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A422EB99-5F0D-B947-918F-235BAA0A32C5}"/>
                </a:ext>
              </a:extLst>
            </p:cNvPr>
            <p:cNvCxnSpPr/>
            <p:nvPr/>
          </p:nvCxnSpPr>
          <p:spPr>
            <a:xfrm>
              <a:off x="6507480" y="4800600"/>
              <a:ext cx="50292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554B378-F0B3-7D4D-A29C-63E141477DCC}"/>
                </a:ext>
              </a:extLst>
            </p:cNvPr>
            <p:cNvCxnSpPr/>
            <p:nvPr/>
          </p:nvCxnSpPr>
          <p:spPr>
            <a:xfrm flipV="1">
              <a:off x="6553200" y="4526280"/>
              <a:ext cx="0" cy="2743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A03A627D-24EA-4E44-8D22-DBE4F0E564CF}"/>
                </a:ext>
              </a:extLst>
            </p:cNvPr>
            <p:cNvCxnSpPr/>
            <p:nvPr/>
          </p:nvCxnSpPr>
          <p:spPr>
            <a:xfrm flipV="1">
              <a:off x="6964680" y="4526280"/>
              <a:ext cx="0" cy="2743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AA2EE1CE-CA21-2749-AFF0-F22C6338FC5C}"/>
                </a:ext>
              </a:extLst>
            </p:cNvPr>
            <p:cNvCxnSpPr/>
            <p:nvPr/>
          </p:nvCxnSpPr>
          <p:spPr>
            <a:xfrm flipV="1">
              <a:off x="7376160" y="4526280"/>
              <a:ext cx="0" cy="2743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F97CD03-6D0A-F243-B8FD-6C075D5B6DC2}"/>
                </a:ext>
              </a:extLst>
            </p:cNvPr>
            <p:cNvCxnSpPr/>
            <p:nvPr/>
          </p:nvCxnSpPr>
          <p:spPr>
            <a:xfrm flipV="1">
              <a:off x="7787640" y="4526280"/>
              <a:ext cx="0" cy="2743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BFC63872-FD1A-DE48-AC2A-224FE74D3175}"/>
                </a:ext>
              </a:extLst>
            </p:cNvPr>
            <p:cNvCxnSpPr/>
            <p:nvPr/>
          </p:nvCxnSpPr>
          <p:spPr>
            <a:xfrm flipV="1">
              <a:off x="8199120" y="4526280"/>
              <a:ext cx="0" cy="2743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3647964-AA15-9A41-B008-B4538896F1E6}"/>
                </a:ext>
              </a:extLst>
            </p:cNvPr>
            <p:cNvCxnSpPr/>
            <p:nvPr/>
          </p:nvCxnSpPr>
          <p:spPr>
            <a:xfrm flipV="1">
              <a:off x="8610600" y="4526280"/>
              <a:ext cx="0" cy="2743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F992406-8435-9841-B5DA-317C216B3F5D}"/>
                </a:ext>
              </a:extLst>
            </p:cNvPr>
            <p:cNvCxnSpPr/>
            <p:nvPr/>
          </p:nvCxnSpPr>
          <p:spPr>
            <a:xfrm flipV="1">
              <a:off x="9022080" y="4526280"/>
              <a:ext cx="0" cy="2743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46DBBFE-E8E4-D446-92EB-E709370CE513}"/>
                </a:ext>
              </a:extLst>
            </p:cNvPr>
            <p:cNvCxnSpPr/>
            <p:nvPr/>
          </p:nvCxnSpPr>
          <p:spPr>
            <a:xfrm flipV="1">
              <a:off x="9433560" y="4526280"/>
              <a:ext cx="0" cy="2743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04C0D40-CD26-3F4D-81D3-D7C4559F1A5B}"/>
                </a:ext>
              </a:extLst>
            </p:cNvPr>
            <p:cNvCxnSpPr/>
            <p:nvPr/>
          </p:nvCxnSpPr>
          <p:spPr>
            <a:xfrm flipV="1">
              <a:off x="9845040" y="4526280"/>
              <a:ext cx="0" cy="2743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17F93F9-BDB2-7E4C-ADA5-A863155B3EA7}"/>
                </a:ext>
              </a:extLst>
            </p:cNvPr>
            <p:cNvCxnSpPr/>
            <p:nvPr/>
          </p:nvCxnSpPr>
          <p:spPr>
            <a:xfrm flipV="1">
              <a:off x="10256520" y="4526280"/>
              <a:ext cx="0" cy="2743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F39294A4-2481-D541-A8C5-A7BFCAB8A7BD}"/>
                </a:ext>
              </a:extLst>
            </p:cNvPr>
            <p:cNvCxnSpPr/>
            <p:nvPr/>
          </p:nvCxnSpPr>
          <p:spPr>
            <a:xfrm flipV="1">
              <a:off x="10668000" y="4526280"/>
              <a:ext cx="0" cy="2743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616E0E5-FA5D-8A43-9E78-C0C5A78611DC}"/>
                </a:ext>
              </a:extLst>
            </p:cNvPr>
            <p:cNvCxnSpPr/>
            <p:nvPr/>
          </p:nvCxnSpPr>
          <p:spPr>
            <a:xfrm flipV="1">
              <a:off x="11490960" y="4526280"/>
              <a:ext cx="0" cy="2743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EC5C00D6-AFC8-8040-A721-1DC8F7480B97}"/>
                </a:ext>
              </a:extLst>
            </p:cNvPr>
            <p:cNvCxnSpPr/>
            <p:nvPr/>
          </p:nvCxnSpPr>
          <p:spPr>
            <a:xfrm flipV="1">
              <a:off x="11079480" y="4526280"/>
              <a:ext cx="0" cy="2743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8E4EDFC7-B638-D744-85A1-1D3E9DE4CA9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751320" y="2804160"/>
              <a:ext cx="1645920" cy="17678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2B7C018E-065E-7D43-B070-CF2403983D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01000" y="2727960"/>
              <a:ext cx="707968" cy="179832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82752EDF-42D9-9B42-9CB9-64729384F22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808720" y="2849880"/>
              <a:ext cx="1219201" cy="17830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4E65D54E-AEBD-6A4A-B1B6-801A6871145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046720" y="2910840"/>
              <a:ext cx="1356361" cy="166116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9CBE2052-80FE-BE4F-9B91-7A5B68E07026}"/>
                </a:ext>
              </a:extLst>
            </p:cNvPr>
            <p:cNvCxnSpPr>
              <a:cxnSpLocks/>
            </p:cNvCxnSpPr>
            <p:nvPr/>
          </p:nvCxnSpPr>
          <p:spPr>
            <a:xfrm>
              <a:off x="8808720" y="2712720"/>
              <a:ext cx="1158241" cy="19050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0967D07A-A67A-3F40-93FA-EE1CA2F50717}"/>
                </a:ext>
              </a:extLst>
            </p:cNvPr>
            <p:cNvCxnSpPr>
              <a:cxnSpLocks/>
            </p:cNvCxnSpPr>
            <p:nvPr/>
          </p:nvCxnSpPr>
          <p:spPr>
            <a:xfrm>
              <a:off x="7863840" y="2849880"/>
              <a:ext cx="868680" cy="17678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7D4DE8E4-D823-9B4B-B5CC-AD23520E7AEC}"/>
                </a:ext>
              </a:extLst>
            </p:cNvPr>
            <p:cNvCxnSpPr>
              <a:cxnSpLocks/>
            </p:cNvCxnSpPr>
            <p:nvPr/>
          </p:nvCxnSpPr>
          <p:spPr>
            <a:xfrm>
              <a:off x="9204960" y="2849880"/>
              <a:ext cx="883920" cy="17678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7C187598-9EBC-0241-BF4B-53F132F72BD4}"/>
                </a:ext>
              </a:extLst>
            </p:cNvPr>
            <p:cNvCxnSpPr>
              <a:cxnSpLocks/>
            </p:cNvCxnSpPr>
            <p:nvPr/>
          </p:nvCxnSpPr>
          <p:spPr>
            <a:xfrm>
              <a:off x="9631680" y="2895600"/>
              <a:ext cx="472440" cy="15392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11E971DA-1075-5743-B792-9FC6B794D892}"/>
                </a:ext>
              </a:extLst>
            </p:cNvPr>
            <p:cNvSpPr txBox="1"/>
            <p:nvPr/>
          </p:nvSpPr>
          <p:spPr>
            <a:xfrm>
              <a:off x="7299960" y="5562600"/>
              <a:ext cx="371717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Each object has </a:t>
              </a:r>
              <a:r>
                <a:rPr lang="en-US" b="1" dirty="0"/>
                <a:t>collective</a:t>
              </a:r>
              <a:r>
                <a:rPr lang="en-US" dirty="0"/>
                <a:t> properties: </a:t>
              </a:r>
            </a:p>
            <a:p>
              <a:r>
                <a:rPr lang="en-US" dirty="0" err="1"/>
                <a:t>Eg</a:t>
              </a:r>
              <a:r>
                <a:rPr lang="en-US" dirty="0"/>
                <a:t> mean, min, max, </a:t>
              </a:r>
              <a:r>
                <a:rPr lang="en-US" dirty="0" err="1"/>
                <a:t>lightcurve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1516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F9E57-7407-F64F-A2B5-FD91C3490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Lightcurves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76D5D-DA38-454A-BECA-C36171284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187846" cy="4351338"/>
          </a:xfrm>
        </p:spPr>
        <p:txBody>
          <a:bodyPr/>
          <a:lstStyle/>
          <a:p>
            <a:r>
              <a:rPr lang="en-US" dirty="0"/>
              <a:t>User-supplied code for light-curve analysis/selection</a:t>
            </a:r>
          </a:p>
          <a:p>
            <a:pPr lvl="1"/>
            <a:r>
              <a:rPr lang="en-US" dirty="0"/>
              <a:t>Lomb-</a:t>
            </a:r>
            <a:r>
              <a:rPr lang="en-US" dirty="0" err="1"/>
              <a:t>Scargle</a:t>
            </a:r>
            <a:r>
              <a:rPr lang="en-US" dirty="0"/>
              <a:t> </a:t>
            </a:r>
            <a:r>
              <a:rPr lang="en-US" dirty="0" err="1"/>
              <a:t>periodogram</a:t>
            </a:r>
            <a:r>
              <a:rPr lang="en-US" dirty="0"/>
              <a:t> is simple example</a:t>
            </a:r>
          </a:p>
          <a:p>
            <a:r>
              <a:rPr lang="en-US" dirty="0"/>
              <a:t>For each object</a:t>
            </a:r>
          </a:p>
          <a:p>
            <a:pPr lvl="1"/>
            <a:r>
              <a:rPr lang="en-US" dirty="0"/>
              <a:t>Get magnitudes from database</a:t>
            </a:r>
          </a:p>
          <a:p>
            <a:pPr lvl="1"/>
            <a:r>
              <a:rPr lang="en-US" dirty="0"/>
              <a:t>Run code to decide</a:t>
            </a:r>
          </a:p>
          <a:p>
            <a:pPr lvl="1"/>
            <a:r>
              <a:rPr lang="en-US" dirty="0"/>
              <a:t>Filter out hits</a:t>
            </a:r>
          </a:p>
          <a:p>
            <a:r>
              <a:rPr lang="en-US" dirty="0">
                <a:solidFill>
                  <a:srgbClr val="FF0000"/>
                </a:solidFill>
              </a:rPr>
              <a:t>How to run in parallel?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3AB5C27-0EE4-B446-A87F-CE8BB526A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3940" y="3516390"/>
            <a:ext cx="3883910" cy="27794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6CDD62-A8D5-D64E-99BB-904A7ECDF6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9682" y="662483"/>
            <a:ext cx="4947794" cy="2785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366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343FE-8036-FE4D-99BA-835D7960D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Crossmatch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81024C-2B5A-8D43-AFF9-0348C79660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83111" cy="4351338"/>
          </a:xfrm>
        </p:spPr>
        <p:txBody>
          <a:bodyPr/>
          <a:lstStyle/>
          <a:p>
            <a:r>
              <a:rPr lang="en-US" dirty="0"/>
              <a:t>Sherlock</a:t>
            </a:r>
          </a:p>
          <a:p>
            <a:pPr lvl="1"/>
            <a:r>
              <a:rPr lang="en-US" dirty="0"/>
              <a:t>Read new objects</a:t>
            </a:r>
          </a:p>
          <a:p>
            <a:pPr lvl="1"/>
            <a:r>
              <a:rPr lang="en-US" dirty="0"/>
              <a:t>Match against catalogs </a:t>
            </a:r>
          </a:p>
          <a:p>
            <a:pPr lvl="2"/>
            <a:r>
              <a:rPr lang="en-US" dirty="0"/>
              <a:t>now done at QUB</a:t>
            </a:r>
          </a:p>
          <a:p>
            <a:pPr lvl="1"/>
            <a:r>
              <a:rPr lang="en-US" dirty="0"/>
              <a:t>Write result into database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Profile these steps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Parallel Docker containers?</a:t>
            </a:r>
          </a:p>
          <a:p>
            <a:pPr lvl="1"/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49F0E91-7DEB-C04A-9879-1C041ED82AD2}"/>
              </a:ext>
            </a:extLst>
          </p:cNvPr>
          <p:cNvSpPr txBox="1">
            <a:spLocks/>
          </p:cNvSpPr>
          <p:nvPr/>
        </p:nvSpPr>
        <p:spPr>
          <a:xfrm>
            <a:off x="5712502" y="1678222"/>
            <a:ext cx="575497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User </a:t>
            </a:r>
            <a:r>
              <a:rPr lang="en-US" dirty="0" err="1"/>
              <a:t>watchlists</a:t>
            </a:r>
            <a:endParaRPr lang="en-US" dirty="0"/>
          </a:p>
          <a:p>
            <a:pPr lvl="1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Query for suitable new objects</a:t>
            </a:r>
          </a:p>
          <a:p>
            <a:pPr lvl="1"/>
            <a:r>
              <a:rPr lang="en-US" dirty="0"/>
              <a:t>Match against </a:t>
            </a:r>
            <a:r>
              <a:rPr lang="en-US" dirty="0" err="1"/>
              <a:t>watchlists</a:t>
            </a:r>
            <a:endParaRPr lang="en-US" dirty="0"/>
          </a:p>
          <a:p>
            <a:pPr lvl="1"/>
            <a:r>
              <a:rPr lang="en-US" dirty="0">
                <a:solidFill>
                  <a:schemeClr val="bg2">
                    <a:lumMod val="75000"/>
                  </a:schemeClr>
                </a:solidFill>
              </a:rPr>
              <a:t>Query </a:t>
            </a:r>
            <a:r>
              <a:rPr lang="en-US" dirty="0" err="1">
                <a:solidFill>
                  <a:schemeClr val="bg2">
                    <a:lumMod val="75000"/>
                  </a:schemeClr>
                </a:solidFill>
              </a:rPr>
              <a:t>lightcurve</a:t>
            </a:r>
            <a:endParaRPr lang="en-US" dirty="0">
              <a:solidFill>
                <a:schemeClr val="bg2">
                  <a:lumMod val="75000"/>
                </a:schemeClr>
              </a:solidFill>
            </a:endParaRPr>
          </a:p>
          <a:p>
            <a:pPr lvl="1"/>
            <a:r>
              <a:rPr lang="en-US" dirty="0"/>
              <a:t>If both good, write result into database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Send alerts</a:t>
            </a:r>
          </a:p>
          <a:p>
            <a:pPr lvl="2"/>
            <a:r>
              <a:rPr lang="en-US" dirty="0">
                <a:solidFill>
                  <a:srgbClr val="FF0000"/>
                </a:solidFill>
              </a:rPr>
              <a:t>Build Slack bot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83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1440</TotalTime>
  <Words>364</Words>
  <Application>Microsoft Macintosh PowerPoint</Application>
  <PresentationFormat>Widescreen</PresentationFormat>
  <Paragraphs>104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Office Theme</vt:lpstr>
      <vt:lpstr>Scaling up from ZTF to LSST  “Guidelines for Community Brokers” http://ls.st/LDM-612</vt:lpstr>
      <vt:lpstr>PowerPoint Presentation</vt:lpstr>
      <vt:lpstr>PowerPoint Presentation</vt:lpstr>
      <vt:lpstr>Tasks and Actions</vt:lpstr>
      <vt:lpstr>Input flow </vt:lpstr>
      <vt:lpstr>Image processing</vt:lpstr>
      <vt:lpstr>Object join</vt:lpstr>
      <vt:lpstr>Lightcurves</vt:lpstr>
      <vt:lpstr>Crossmatch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Roy D Williams</dc:creator>
  <cp:lastModifiedBy>Roy D Williams</cp:lastModifiedBy>
  <cp:revision>28</cp:revision>
  <dcterms:created xsi:type="dcterms:W3CDTF">2019-01-16T10:25:19Z</dcterms:created>
  <dcterms:modified xsi:type="dcterms:W3CDTF">2019-02-13T08:03:17Z</dcterms:modified>
</cp:coreProperties>
</file>

<file path=docProps/thumbnail.jpeg>
</file>